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Yasin Koech"/>
  <p:cmAuthor clrIdx="1" id="1" initials="" lastIdx="3" name="Fredrick Omusi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SemiBold-italic.fntdata"/><Relationship Id="rId6" Type="http://schemas.openxmlformats.org/officeDocument/2006/relationships/slide" Target="slides/slide1.xml"/><Relationship Id="rId18" Type="http://schemas.openxmlformats.org/officeDocument/2006/relationships/font" Target="fonts/NunitoSemiBold-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07T14:04:44.004">
    <p:pos x="6000" y="0"/>
    <p:text>@f.omusina@kokonetworks.com Think you can use this template, and just copy everything into this, just keep every step limited to one page if possible.</p:text>
  </p:cm>
  <p:cm authorId="1" idx="1" dt="2021-06-23T09:14:01.059">
    <p:pos x="6000" y="0"/>
    <p:text>okay</p:text>
  </p:cm>
  <p:cm authorId="1" idx="2" dt="2021-06-23T12:38:42.406">
    <p:pos x="6000" y="0"/>
    <p:text>_Marked as resolved_</p:text>
  </p:cm>
  <p:cm authorId="0" idx="2" dt="2021-07-07T12:55:43.065">
    <p:pos x="6000" y="0"/>
    <p:text>_Re-opened_
This should be OK, can now share with other team members. Great Work Fred.</p:text>
  </p:cm>
  <p:cm authorId="0" idx="3" dt="2021-07-07T13:53:51.191">
    <p:pos x="6000" y="0"/>
    <p:text>_Marked as resolved_</p:text>
  </p:cm>
  <p:cm authorId="1" idx="3" dt="2021-07-07T14:04:44.004">
    <p:pos x="6000" y="0"/>
    <p:text>_Re-opened_
sawa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2a7c3e955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2a7c3e955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e2a7c3e955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0857b965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e0857b965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0857b9652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e0857b9652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0857b9652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e0857b9652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0857b9652_0_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e0857b9652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0857b9652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0857b9652_0_2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e0857b9652_0_2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0857b9652_0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0857b9652_0_2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e0857b9652_0_2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0857b9652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0857b9652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ge0857b9652_0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e0859241e8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e0859241e8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e0859241e8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19"/>
          <p:cNvSpPr txBox="1"/>
          <p:nvPr>
            <p:ph type="title"/>
          </p:nvPr>
        </p:nvSpPr>
        <p:spPr>
          <a:xfrm>
            <a:off x="415600" y="593367"/>
            <a:ext cx="113607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19"/>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64" name="Google Shape;164;p19"/>
          <p:cNvSpPr txBox="1"/>
          <p:nvPr>
            <p:ph idx="12" type="sldNum"/>
          </p:nvPr>
        </p:nvSpPr>
        <p:spPr>
          <a:xfrm>
            <a:off x="11296610" y="6217622"/>
            <a:ext cx="731700" cy="5247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4.jp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31.png"/><Relationship Id="rId6"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file/d/1zk89pJ2EVHguxoUr-bg2XjZ9Fo2nsnI6/view?usp=sharing%20https://drive.google.com/file/d/148oryocdkuBV7djXfVoWcV7l9bX7w8BP/view?usp=sharing" TargetMode="External"/><Relationship Id="rId4" Type="http://schemas.openxmlformats.org/officeDocument/2006/relationships/image" Target="../media/image29.jpg"/><Relationship Id="rId5"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0" name="Google Shape;170;p20"/>
          <p:cNvSpPr txBox="1"/>
          <p:nvPr>
            <p:ph type="title"/>
          </p:nvPr>
        </p:nvSpPr>
        <p:spPr>
          <a:xfrm>
            <a:off x="6740525" y="2991962"/>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400"/>
              <a:t>Kigali Pilot Shop Report</a:t>
            </a:r>
            <a:endParaRPr sz="3400"/>
          </a:p>
        </p:txBody>
      </p:sp>
      <p:sp>
        <p:nvSpPr>
          <p:cNvPr id="171" name="Google Shape;171;p20"/>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72" name="Google Shape;27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descr="KY.jpg" id="273" name="Google Shape;273;p29"/>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74" name="Google Shape;274;p29"/>
          <p:cNvSpPr txBox="1"/>
          <p:nvPr/>
        </p:nvSpPr>
        <p:spPr>
          <a:xfrm>
            <a:off x="5642075" y="2814725"/>
            <a:ext cx="3000000" cy="775800"/>
          </a:xfrm>
          <a:prstGeom prst="rect">
            <a:avLst/>
          </a:prstGeom>
          <a:noFill/>
          <a:ln>
            <a:noFill/>
          </a:ln>
        </p:spPr>
        <p:txBody>
          <a:bodyPr anchorCtr="0" anchor="t" bIns="91425" lIns="91425" spcFirstLastPara="1" rIns="91425" wrap="square" tIns="91425">
            <a:spAutoFit/>
          </a:bodyPr>
          <a:lstStyle/>
          <a:p>
            <a:pPr indent="0" lvl="0" marL="13566" rtl="0" algn="l">
              <a:lnSpc>
                <a:spcPct val="90000"/>
              </a:lnSpc>
              <a:spcBef>
                <a:spcPts val="0"/>
              </a:spcBef>
              <a:spcAft>
                <a:spcPts val="0"/>
              </a:spcAft>
              <a:buNone/>
            </a:pPr>
            <a:r>
              <a:rPr b="1" lang="en-US" sz="4267">
                <a:solidFill>
                  <a:srgbClr val="1FE6FC"/>
                </a:solidFill>
                <a:latin typeface="Nunito"/>
                <a:ea typeface="Nunito"/>
                <a:cs typeface="Nunito"/>
                <a:sym typeface="Nunito"/>
              </a:rPr>
              <a:t>Thank you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f.omusina@kokonetworks.com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700">
                <a:latin typeface="Nunito"/>
                <a:ea typeface="Nunito"/>
                <a:cs typeface="Nunito"/>
                <a:sym typeface="Nunito"/>
              </a:rPr>
              <a:t>Inspection</a:t>
            </a:r>
            <a:endParaRPr sz="3700">
              <a:latin typeface="Nunito"/>
              <a:ea typeface="Nunito"/>
              <a:cs typeface="Nunito"/>
              <a:sym typeface="Nunito"/>
            </a:endParaRPr>
          </a:p>
        </p:txBody>
      </p:sp>
      <p:sp>
        <p:nvSpPr>
          <p:cNvPr id="178" name="Google Shape;178;p21"/>
          <p:cNvSpPr txBox="1"/>
          <p:nvPr>
            <p:ph idx="1" type="subTitle"/>
          </p:nvPr>
        </p:nvSpPr>
        <p:spPr>
          <a:xfrm>
            <a:off x="146000" y="1028725"/>
            <a:ext cx="5012400" cy="29943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Carried out shop inspection on 31</a:t>
            </a:r>
            <a:r>
              <a:rPr baseline="30000" lang="en-US" sz="1400"/>
              <a:t>st</a:t>
            </a:r>
            <a:r>
              <a:rPr lang="en-US" sz="1400"/>
              <a:t> May 2021</a:t>
            </a:r>
            <a:endParaRPr sz="1400"/>
          </a:p>
          <a:p>
            <a:pPr indent="-317500" lvl="0" marL="457200" rtl="0" algn="l">
              <a:lnSpc>
                <a:spcPct val="115000"/>
              </a:lnSpc>
              <a:spcBef>
                <a:spcPts val="0"/>
              </a:spcBef>
              <a:spcAft>
                <a:spcPts val="0"/>
              </a:spcAft>
              <a:buSzPts val="1400"/>
              <a:buChar char="●"/>
            </a:pPr>
            <a:r>
              <a:rPr lang="en-US" sz="1400"/>
              <a:t>The shop passed the inspection. </a:t>
            </a:r>
            <a:endParaRPr sz="1400"/>
          </a:p>
          <a:p>
            <a:pPr indent="-317500" lvl="0" marL="457200" rtl="0" algn="l">
              <a:lnSpc>
                <a:spcPct val="115000"/>
              </a:lnSpc>
              <a:spcBef>
                <a:spcPts val="0"/>
              </a:spcBef>
              <a:spcAft>
                <a:spcPts val="0"/>
              </a:spcAft>
              <a:buSzPts val="1400"/>
              <a:buChar char="●"/>
            </a:pPr>
            <a:r>
              <a:rPr lang="en-US" sz="1400"/>
              <a:t>It’s located within middle and lower income residents</a:t>
            </a:r>
            <a:endParaRPr sz="1400"/>
          </a:p>
          <a:p>
            <a:pPr indent="0" lvl="0" marL="457200" rtl="0" algn="l">
              <a:lnSpc>
                <a:spcPct val="115000"/>
              </a:lnSpc>
              <a:spcBef>
                <a:spcPts val="1200"/>
              </a:spcBef>
              <a:spcAft>
                <a:spcPts val="1200"/>
              </a:spcAft>
              <a:buNone/>
            </a:pPr>
            <a:r>
              <a:t/>
            </a:r>
            <a:endParaRPr sz="1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0" name="Google Shape;180;p21"/>
          <p:cNvPicPr preferRelativeResize="0"/>
          <p:nvPr/>
        </p:nvPicPr>
        <p:blipFill>
          <a:blip r:embed="rId4">
            <a:alphaModFix/>
          </a:blip>
          <a:stretch>
            <a:fillRect/>
          </a:stretch>
        </p:blipFill>
        <p:spPr>
          <a:xfrm>
            <a:off x="5269200" y="1028725"/>
            <a:ext cx="3523299" cy="2504200"/>
          </a:xfrm>
          <a:prstGeom prst="rect">
            <a:avLst/>
          </a:prstGeom>
          <a:noFill/>
          <a:ln>
            <a:noFill/>
          </a:ln>
        </p:spPr>
      </p:pic>
      <p:pic>
        <p:nvPicPr>
          <p:cNvPr id="181" name="Google Shape;181;p21"/>
          <p:cNvPicPr preferRelativeResize="0"/>
          <p:nvPr/>
        </p:nvPicPr>
        <p:blipFill>
          <a:blip r:embed="rId5">
            <a:alphaModFix/>
          </a:blip>
          <a:stretch>
            <a:fillRect/>
          </a:stretch>
        </p:blipFill>
        <p:spPr>
          <a:xfrm>
            <a:off x="8868450" y="1028725"/>
            <a:ext cx="3229773" cy="2504202"/>
          </a:xfrm>
          <a:prstGeom prst="rect">
            <a:avLst/>
          </a:prstGeom>
          <a:noFill/>
          <a:ln>
            <a:noFill/>
          </a:ln>
        </p:spPr>
      </p:pic>
      <p:sp>
        <p:nvSpPr>
          <p:cNvPr id="182" name="Google Shape;182;p21"/>
          <p:cNvSpPr txBox="1"/>
          <p:nvPr/>
        </p:nvSpPr>
        <p:spPr>
          <a:xfrm>
            <a:off x="5481150" y="3574500"/>
            <a:ext cx="338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Nunito SemiBold"/>
                <a:ea typeface="Nunito SemiBold"/>
                <a:cs typeface="Nunito SemiBold"/>
                <a:sym typeface="Nunito SemiBold"/>
              </a:rPr>
              <a:t>Fig 1. Pic showing Front of shop where KP was Installed</a:t>
            </a:r>
            <a:endParaRPr sz="800">
              <a:latin typeface="Nunito SemiBold"/>
              <a:ea typeface="Nunito SemiBold"/>
              <a:cs typeface="Nunito SemiBold"/>
              <a:sym typeface="Nunito SemiBold"/>
            </a:endParaRPr>
          </a:p>
        </p:txBody>
      </p:sp>
      <p:sp>
        <p:nvSpPr>
          <p:cNvPr id="183" name="Google Shape;183;p21"/>
          <p:cNvSpPr txBox="1"/>
          <p:nvPr/>
        </p:nvSpPr>
        <p:spPr>
          <a:xfrm>
            <a:off x="9016100" y="3566850"/>
            <a:ext cx="33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Fig 2. Pic showing where KP would be  Installed</a:t>
            </a:r>
            <a:endParaRPr sz="900">
              <a:latin typeface="Nunito SemiBold"/>
              <a:ea typeface="Nunito SemiBold"/>
              <a:cs typeface="Nunito SemiBold"/>
              <a:sym typeface="Nunito SemiBold"/>
            </a:endParaRPr>
          </a:p>
        </p:txBody>
      </p:sp>
      <p:pic>
        <p:nvPicPr>
          <p:cNvPr descr="https://lh3.googleusercontent.com/6hiaHB0_o1lmaKkwwU-2FO4aq5kqVvV9g_4_3QezbDjY7hVwTxwCteLqxy_4Nhva2yU08up7ViNvNhsaTi4oNEPRbqphX1YAVJNwFdYJFyN98H5_t4RPxyHakLEe-l-otKId3L0" id="184" name="Google Shape;184;p21"/>
          <p:cNvPicPr preferRelativeResize="0"/>
          <p:nvPr/>
        </p:nvPicPr>
        <p:blipFill rotWithShape="1">
          <a:blip r:embed="rId6">
            <a:alphaModFix/>
          </a:blip>
          <a:srcRect b="0" l="0" r="0" t="0"/>
          <a:stretch/>
        </p:blipFill>
        <p:spPr>
          <a:xfrm>
            <a:off x="8903300" y="1061750"/>
            <a:ext cx="930825" cy="2436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0" name="Google Shape;190;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latin typeface="Nunito"/>
                <a:ea typeface="Nunito"/>
                <a:cs typeface="Nunito"/>
                <a:sym typeface="Nunito"/>
              </a:rPr>
              <a:t>Ethanol Depot site Visit</a:t>
            </a:r>
            <a:endParaRPr>
              <a:latin typeface="Nunito"/>
              <a:ea typeface="Nunito"/>
              <a:cs typeface="Nunito"/>
              <a:sym typeface="Nunito"/>
            </a:endParaRPr>
          </a:p>
        </p:txBody>
      </p:sp>
      <p:sp>
        <p:nvSpPr>
          <p:cNvPr id="191" name="Google Shape;191;p22"/>
          <p:cNvSpPr txBox="1"/>
          <p:nvPr>
            <p:ph idx="1" type="subTitle"/>
          </p:nvPr>
        </p:nvSpPr>
        <p:spPr>
          <a:xfrm>
            <a:off x="475400" y="1755000"/>
            <a:ext cx="5664300" cy="4105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The Ethanol Supplier was Kepharma LTD. </a:t>
            </a:r>
            <a:endParaRPr sz="1400"/>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lnSpc>
                <a:spcPct val="115000"/>
              </a:lnSpc>
              <a:spcBef>
                <a:spcPts val="1200"/>
              </a:spcBef>
              <a:spcAft>
                <a:spcPts val="0"/>
              </a:spcAft>
              <a:buClr>
                <a:schemeClr val="dk1"/>
              </a:buClr>
              <a:buSzPts val="1100"/>
              <a:buFont typeface="Arial"/>
              <a:buNone/>
            </a:pPr>
            <a:r>
              <a:t/>
            </a:r>
            <a:endParaRPr sz="1800"/>
          </a:p>
          <a:p>
            <a:pPr indent="0" lvl="0" marL="0" rtl="0" algn="l">
              <a:lnSpc>
                <a:spcPct val="120000"/>
              </a:lnSpc>
              <a:spcBef>
                <a:spcPts val="1200"/>
              </a:spcBef>
              <a:spcAft>
                <a:spcPts val="0"/>
              </a:spcAft>
              <a:buNone/>
            </a:pPr>
            <a:r>
              <a:t/>
            </a:r>
            <a:endParaRPr sz="1800"/>
          </a:p>
        </p:txBody>
      </p:sp>
      <p:sp>
        <p:nvSpPr>
          <p:cNvPr id="192" name="Google Shape;192;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3" name="Google Shape;193;p22"/>
          <p:cNvSpPr/>
          <p:nvPr/>
        </p:nvSpPr>
        <p:spPr>
          <a:xfrm>
            <a:off x="475400" y="1137600"/>
            <a:ext cx="5664300" cy="443700"/>
          </a:xfrm>
          <a:prstGeom prst="homePlate">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a:solidFill>
                  <a:srgbClr val="FFFFFF"/>
                </a:solidFill>
                <a:latin typeface="Nunito"/>
                <a:ea typeface="Nunito"/>
                <a:cs typeface="Nunito"/>
                <a:sym typeface="Nunito"/>
              </a:rPr>
              <a:t>Supplier</a:t>
            </a:r>
            <a:endParaRPr b="1">
              <a:solidFill>
                <a:srgbClr val="FFFFFF"/>
              </a:solidFill>
              <a:latin typeface="Nunito"/>
              <a:ea typeface="Nunito"/>
              <a:cs typeface="Nunito"/>
              <a:sym typeface="Nunito"/>
            </a:endParaRPr>
          </a:p>
        </p:txBody>
      </p:sp>
      <p:sp>
        <p:nvSpPr>
          <p:cNvPr id="194" name="Google Shape;194;p22"/>
          <p:cNvSpPr/>
          <p:nvPr/>
        </p:nvSpPr>
        <p:spPr>
          <a:xfrm>
            <a:off x="6199175" y="1137600"/>
            <a:ext cx="5664300" cy="443700"/>
          </a:xfrm>
          <a:prstGeom prst="chevron">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FFFFFF"/>
                </a:solidFill>
                <a:latin typeface="Nunito"/>
                <a:ea typeface="Nunito"/>
                <a:cs typeface="Nunito"/>
                <a:sym typeface="Nunito"/>
              </a:rPr>
              <a:t>OBSERVATIONS</a:t>
            </a:r>
            <a:endParaRPr b="1">
              <a:solidFill>
                <a:srgbClr val="FFFFFF"/>
              </a:solidFill>
              <a:latin typeface="Nunito"/>
              <a:ea typeface="Nunito"/>
              <a:cs typeface="Nunito"/>
              <a:sym typeface="Nunito"/>
            </a:endParaRPr>
          </a:p>
        </p:txBody>
      </p:sp>
      <p:sp>
        <p:nvSpPr>
          <p:cNvPr id="195" name="Google Shape;195;p22"/>
          <p:cNvSpPr txBox="1"/>
          <p:nvPr>
            <p:ph idx="1" type="subTitle"/>
          </p:nvPr>
        </p:nvSpPr>
        <p:spPr>
          <a:xfrm>
            <a:off x="6199175" y="1843550"/>
            <a:ext cx="5721300" cy="4105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The depot is fine for the start however it may not be able to serve more than 10 KOKOpoints. </a:t>
            </a:r>
            <a:endParaRPr sz="1400"/>
          </a:p>
          <a:p>
            <a:pPr indent="0" lvl="0" marL="0" rtl="0" algn="l">
              <a:lnSpc>
                <a:spcPct val="120000"/>
              </a:lnSpc>
              <a:spcBef>
                <a:spcPts val="1200"/>
              </a:spcBef>
              <a:spcAft>
                <a:spcPts val="0"/>
              </a:spcAft>
              <a:buNone/>
            </a:pPr>
            <a:r>
              <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latin typeface="Nunito"/>
                <a:ea typeface="Nunito"/>
                <a:cs typeface="Nunito"/>
                <a:sym typeface="Nunito"/>
              </a:rPr>
              <a:t>Cargo Arrival &amp; Tests</a:t>
            </a:r>
            <a:endParaRPr>
              <a:latin typeface="Nunito"/>
              <a:ea typeface="Nunito"/>
              <a:cs typeface="Nunito"/>
              <a:sym typeface="Nunito"/>
            </a:endParaRPr>
          </a:p>
        </p:txBody>
      </p:sp>
      <p:sp>
        <p:nvSpPr>
          <p:cNvPr id="202" name="Google Shape;202;p23"/>
          <p:cNvSpPr txBox="1"/>
          <p:nvPr>
            <p:ph idx="1" type="subTitle"/>
          </p:nvPr>
        </p:nvSpPr>
        <p:spPr>
          <a:xfrm>
            <a:off x="458725" y="1095300"/>
            <a:ext cx="5312400" cy="30153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Materials from KOKOPlex Kenya arrived in Magerwa warehouse in Kigali on 5</a:t>
            </a:r>
            <a:r>
              <a:rPr baseline="30000" lang="en-US" sz="1400"/>
              <a:t>th</a:t>
            </a:r>
            <a:r>
              <a:rPr lang="en-US" sz="1400"/>
              <a:t> June. </a:t>
            </a:r>
            <a:endParaRPr sz="1400"/>
          </a:p>
          <a:p>
            <a:pPr indent="-317500" lvl="0" marL="457200" rtl="0" algn="l">
              <a:lnSpc>
                <a:spcPct val="115000"/>
              </a:lnSpc>
              <a:spcBef>
                <a:spcPts val="0"/>
              </a:spcBef>
              <a:spcAft>
                <a:spcPts val="0"/>
              </a:spcAft>
              <a:buSzPts val="1400"/>
              <a:buChar char="●"/>
            </a:pPr>
            <a:r>
              <a:rPr lang="en-US" sz="1400"/>
              <a:t>It took 6 days for the cargo to be cleared from the warehouse. </a:t>
            </a:r>
            <a:endParaRPr sz="1400"/>
          </a:p>
          <a:p>
            <a:pPr indent="-317500" lvl="0" marL="457200" rtl="0" algn="l">
              <a:lnSpc>
                <a:spcPct val="115000"/>
              </a:lnSpc>
              <a:spcBef>
                <a:spcPts val="0"/>
              </a:spcBef>
              <a:spcAft>
                <a:spcPts val="0"/>
              </a:spcAft>
              <a:buSzPts val="1400"/>
              <a:buChar char="●"/>
            </a:pPr>
            <a:r>
              <a:rPr lang="en-US" sz="1400"/>
              <a:t>In the evening of 12</a:t>
            </a:r>
            <a:r>
              <a:rPr baseline="30000" lang="en-US" sz="1400"/>
              <a:t>th</a:t>
            </a:r>
            <a:r>
              <a:rPr lang="en-US" sz="1400"/>
              <a:t> June, we offloaded the cargo which had arrived at the inspected shop (Kigali Pilot Shop) from the warehouse. </a:t>
            </a:r>
            <a:endParaRPr sz="1400"/>
          </a:p>
          <a:p>
            <a:pPr indent="-317500" lvl="0" marL="457200" rtl="0" algn="l">
              <a:lnSpc>
                <a:spcPct val="115000"/>
              </a:lnSpc>
              <a:spcBef>
                <a:spcPts val="0"/>
              </a:spcBef>
              <a:spcAft>
                <a:spcPts val="0"/>
              </a:spcAft>
              <a:buSzPts val="1400"/>
              <a:buChar char="●"/>
            </a:pPr>
            <a:r>
              <a:rPr lang="en-US" sz="1400"/>
              <a:t>After counter checking on all the materials that had arrived and confirmed that they are in the right condition.</a:t>
            </a:r>
            <a:endParaRPr sz="1400"/>
          </a:p>
          <a:p>
            <a:pPr indent="-317500" lvl="0" marL="457200" rtl="0" algn="l">
              <a:lnSpc>
                <a:spcPct val="115000"/>
              </a:lnSpc>
              <a:spcBef>
                <a:spcPts val="0"/>
              </a:spcBef>
              <a:spcAft>
                <a:spcPts val="0"/>
              </a:spcAft>
              <a:buSzPts val="1400"/>
              <a:buChar char="●"/>
            </a:pPr>
            <a:r>
              <a:rPr lang="en-US" sz="1400"/>
              <a:t>Performed functionality test on the Mini STS and concluded that it was properly functioning.</a:t>
            </a:r>
            <a:endParaRPr sz="1400"/>
          </a:p>
          <a:p>
            <a:pPr indent="0" lvl="0" marL="0" rtl="0" algn="l">
              <a:lnSpc>
                <a:spcPct val="115000"/>
              </a:lnSpc>
              <a:spcBef>
                <a:spcPts val="1200"/>
              </a:spcBef>
              <a:spcAft>
                <a:spcPts val="0"/>
              </a:spcAft>
              <a:buClr>
                <a:schemeClr val="dk1"/>
              </a:buClr>
              <a:buSzPts val="1100"/>
              <a:buFont typeface="Arial"/>
              <a:buNone/>
            </a:pPr>
            <a:r>
              <a:t/>
            </a:r>
            <a:endParaRPr sz="1400">
              <a:solidFill>
                <a:srgbClr val="595959"/>
              </a:solidFill>
            </a:endParaRPr>
          </a:p>
          <a:p>
            <a:pPr indent="0" lvl="0" marL="0" rtl="0" algn="l">
              <a:lnSpc>
                <a:spcPct val="120000"/>
              </a:lnSpc>
              <a:spcBef>
                <a:spcPts val="1200"/>
              </a:spcBef>
              <a:spcAft>
                <a:spcPts val="0"/>
              </a:spcAft>
              <a:buNone/>
            </a:pPr>
            <a:r>
              <a:t/>
            </a:r>
            <a:endParaRPr sz="1400"/>
          </a:p>
        </p:txBody>
      </p:sp>
      <p:sp>
        <p:nvSpPr>
          <p:cNvPr id="203" name="Google Shape;20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3"/>
          <p:cNvPicPr preferRelativeResize="0"/>
          <p:nvPr/>
        </p:nvPicPr>
        <p:blipFill>
          <a:blip r:embed="rId4">
            <a:alphaModFix/>
          </a:blip>
          <a:stretch>
            <a:fillRect/>
          </a:stretch>
        </p:blipFill>
        <p:spPr>
          <a:xfrm>
            <a:off x="5907825" y="1095300"/>
            <a:ext cx="2764550" cy="3015175"/>
          </a:xfrm>
          <a:prstGeom prst="rect">
            <a:avLst/>
          </a:prstGeom>
          <a:noFill/>
          <a:ln>
            <a:noFill/>
          </a:ln>
        </p:spPr>
      </p:pic>
      <p:pic>
        <p:nvPicPr>
          <p:cNvPr id="205" name="Google Shape;205;p23"/>
          <p:cNvPicPr preferRelativeResize="0"/>
          <p:nvPr/>
        </p:nvPicPr>
        <p:blipFill>
          <a:blip r:embed="rId5">
            <a:alphaModFix/>
          </a:blip>
          <a:stretch>
            <a:fillRect/>
          </a:stretch>
        </p:blipFill>
        <p:spPr>
          <a:xfrm>
            <a:off x="8716650" y="1095300"/>
            <a:ext cx="3337971" cy="3015175"/>
          </a:xfrm>
          <a:prstGeom prst="rect">
            <a:avLst/>
          </a:prstGeom>
          <a:noFill/>
          <a:ln>
            <a:noFill/>
          </a:ln>
        </p:spPr>
      </p:pic>
      <p:sp>
        <p:nvSpPr>
          <p:cNvPr id="206" name="Google Shape;206;p23"/>
          <p:cNvSpPr txBox="1"/>
          <p:nvPr/>
        </p:nvSpPr>
        <p:spPr>
          <a:xfrm>
            <a:off x="7588875" y="40588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latin typeface="Nunito SemiBold"/>
                <a:ea typeface="Nunito SemiBold"/>
                <a:cs typeface="Nunito SemiBold"/>
                <a:sym typeface="Nunito SemiBold"/>
              </a:rPr>
              <a:t>Fig 3. Pic showing  cargo being offloading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12" name="Google Shape;21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latin typeface="Nunito"/>
                <a:ea typeface="Nunito"/>
                <a:cs typeface="Nunito"/>
                <a:sym typeface="Nunito"/>
              </a:rPr>
              <a:t>Civil works &amp; KP Installation</a:t>
            </a:r>
            <a:endParaRPr>
              <a:latin typeface="Nunito"/>
              <a:ea typeface="Nunito"/>
              <a:cs typeface="Nunito"/>
              <a:sym typeface="Nunito"/>
            </a:endParaRPr>
          </a:p>
        </p:txBody>
      </p:sp>
      <p:sp>
        <p:nvSpPr>
          <p:cNvPr id="213" name="Google Shape;213;p24"/>
          <p:cNvSpPr txBox="1"/>
          <p:nvPr>
            <p:ph idx="1" type="subTitle"/>
          </p:nvPr>
        </p:nvSpPr>
        <p:spPr>
          <a:xfrm>
            <a:off x="458725" y="1674475"/>
            <a:ext cx="4943400" cy="45099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On 13</a:t>
            </a:r>
            <a:r>
              <a:rPr baseline="30000" lang="en-US" sz="1400"/>
              <a:t>th</a:t>
            </a:r>
            <a:r>
              <a:rPr lang="en-US" sz="1400"/>
              <a:t> June 2021, we confirmed the tools which had been bought Locally.</a:t>
            </a:r>
            <a:endParaRPr sz="1400"/>
          </a:p>
          <a:p>
            <a:pPr indent="-317500" lvl="0" marL="457200" rtl="0" algn="l">
              <a:lnSpc>
                <a:spcPct val="115000"/>
              </a:lnSpc>
              <a:spcBef>
                <a:spcPts val="0"/>
              </a:spcBef>
              <a:spcAft>
                <a:spcPts val="0"/>
              </a:spcAft>
              <a:buSzPts val="1400"/>
              <a:buChar char="●"/>
            </a:pPr>
            <a:r>
              <a:rPr lang="en-US" sz="1400"/>
              <a:t>We managed to do the wiring, L-frame mounting and with the support of the local casuals, we managed to mount the KOKOpoint to the L-Frame.</a:t>
            </a:r>
            <a:endParaRPr sz="1400"/>
          </a:p>
          <a:p>
            <a:pPr indent="-317500" lvl="0" marL="457200" rtl="0" algn="l">
              <a:lnSpc>
                <a:spcPct val="115000"/>
              </a:lnSpc>
              <a:spcBef>
                <a:spcPts val="0"/>
              </a:spcBef>
              <a:spcAft>
                <a:spcPts val="0"/>
              </a:spcAft>
              <a:buSzPts val="1400"/>
              <a:buChar char="●"/>
            </a:pPr>
            <a:r>
              <a:rPr lang="en-US" sz="1400"/>
              <a:t>External mounting of MBE Refill box bracket was done on 14</a:t>
            </a:r>
            <a:r>
              <a:rPr baseline="30000" lang="en-US" sz="1400"/>
              <a:t>th</a:t>
            </a:r>
            <a:r>
              <a:rPr lang="en-US" sz="1400"/>
              <a:t> June 2021. </a:t>
            </a:r>
            <a:endParaRPr sz="1400"/>
          </a:p>
          <a:p>
            <a:pPr indent="-317500" lvl="0" marL="457200" rtl="0" algn="l">
              <a:lnSpc>
                <a:spcPct val="115000"/>
              </a:lnSpc>
              <a:spcBef>
                <a:spcPts val="0"/>
              </a:spcBef>
              <a:spcAft>
                <a:spcPts val="0"/>
              </a:spcAft>
              <a:buSzPts val="1400"/>
              <a:buChar char="●"/>
            </a:pPr>
            <a:r>
              <a:rPr lang="en-US" sz="1400"/>
              <a:t>It was then followed by Refill box mounting and hose routing from the Refill box to the KOKOpoint.</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20000"/>
              </a:lnSpc>
              <a:spcBef>
                <a:spcPts val="1200"/>
              </a:spcBef>
              <a:spcAft>
                <a:spcPts val="0"/>
              </a:spcAft>
              <a:buNone/>
            </a:pPr>
            <a:r>
              <a:t/>
            </a:r>
            <a:endParaRPr sz="1400"/>
          </a:p>
        </p:txBody>
      </p:sp>
      <p:sp>
        <p:nvSpPr>
          <p:cNvPr id="214" name="Google Shape;21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4"/>
          <p:cNvSpPr/>
          <p:nvPr/>
        </p:nvSpPr>
        <p:spPr>
          <a:xfrm>
            <a:off x="475400" y="1137600"/>
            <a:ext cx="5664300" cy="443700"/>
          </a:xfrm>
          <a:prstGeom prst="homePlate">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a:solidFill>
                  <a:srgbClr val="FFFFFF"/>
                </a:solidFill>
                <a:latin typeface="Nunito"/>
                <a:ea typeface="Nunito"/>
                <a:cs typeface="Nunito"/>
                <a:sym typeface="Nunito"/>
              </a:rPr>
              <a:t>Civil works</a:t>
            </a:r>
            <a:endParaRPr b="1">
              <a:solidFill>
                <a:srgbClr val="FFFFFF"/>
              </a:solidFill>
              <a:latin typeface="Nunito"/>
              <a:ea typeface="Nunito"/>
              <a:cs typeface="Nunito"/>
              <a:sym typeface="Nunito"/>
            </a:endParaRPr>
          </a:p>
        </p:txBody>
      </p:sp>
      <p:sp>
        <p:nvSpPr>
          <p:cNvPr id="216" name="Google Shape;216;p24"/>
          <p:cNvSpPr/>
          <p:nvPr/>
        </p:nvSpPr>
        <p:spPr>
          <a:xfrm>
            <a:off x="6199175" y="1137600"/>
            <a:ext cx="5664300" cy="443700"/>
          </a:xfrm>
          <a:prstGeom prst="chevron">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FFFFFF"/>
                </a:solidFill>
                <a:latin typeface="Nunito"/>
                <a:ea typeface="Nunito"/>
                <a:cs typeface="Nunito"/>
                <a:sym typeface="Nunito"/>
              </a:rPr>
              <a:t>Installation Pics</a:t>
            </a:r>
            <a:endParaRPr b="1">
              <a:solidFill>
                <a:srgbClr val="FFFFFF"/>
              </a:solidFill>
              <a:latin typeface="Nunito"/>
              <a:ea typeface="Nunito"/>
              <a:cs typeface="Nunito"/>
              <a:sym typeface="Nunito"/>
            </a:endParaRPr>
          </a:p>
        </p:txBody>
      </p:sp>
      <p:pic>
        <p:nvPicPr>
          <p:cNvPr id="217" name="Google Shape;217;p24"/>
          <p:cNvPicPr preferRelativeResize="0"/>
          <p:nvPr/>
        </p:nvPicPr>
        <p:blipFill>
          <a:blip r:embed="rId5">
            <a:alphaModFix/>
          </a:blip>
          <a:stretch>
            <a:fillRect/>
          </a:stretch>
        </p:blipFill>
        <p:spPr>
          <a:xfrm>
            <a:off x="9384124" y="1674475"/>
            <a:ext cx="2386975" cy="4193051"/>
          </a:xfrm>
          <a:prstGeom prst="rect">
            <a:avLst/>
          </a:prstGeom>
          <a:noFill/>
          <a:ln>
            <a:noFill/>
          </a:ln>
        </p:spPr>
      </p:pic>
      <p:pic>
        <p:nvPicPr>
          <p:cNvPr id="218" name="Google Shape;218;p24"/>
          <p:cNvPicPr preferRelativeResize="0"/>
          <p:nvPr/>
        </p:nvPicPr>
        <p:blipFill>
          <a:blip r:embed="rId6">
            <a:alphaModFix/>
          </a:blip>
          <a:stretch>
            <a:fillRect/>
          </a:stretch>
        </p:blipFill>
        <p:spPr>
          <a:xfrm>
            <a:off x="6679975" y="1740925"/>
            <a:ext cx="2582975" cy="2317875"/>
          </a:xfrm>
          <a:prstGeom prst="rect">
            <a:avLst/>
          </a:prstGeom>
          <a:noFill/>
          <a:ln>
            <a:noFill/>
          </a:ln>
        </p:spPr>
      </p:pic>
      <p:sp>
        <p:nvSpPr>
          <p:cNvPr id="219" name="Google Shape;219;p24"/>
          <p:cNvSpPr txBox="1"/>
          <p:nvPr/>
        </p:nvSpPr>
        <p:spPr>
          <a:xfrm>
            <a:off x="7078600" y="4003725"/>
            <a:ext cx="33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Fig 4. Pic showing Refill Box</a:t>
            </a:r>
            <a:endParaRPr sz="900">
              <a:latin typeface="Nunito SemiBold"/>
              <a:ea typeface="Nunito SemiBold"/>
              <a:cs typeface="Nunito SemiBold"/>
              <a:sym typeface="Nunito SemiBold"/>
            </a:endParaRPr>
          </a:p>
        </p:txBody>
      </p:sp>
      <p:sp>
        <p:nvSpPr>
          <p:cNvPr id="220" name="Google Shape;220;p24"/>
          <p:cNvSpPr txBox="1"/>
          <p:nvPr/>
        </p:nvSpPr>
        <p:spPr>
          <a:xfrm>
            <a:off x="9581900" y="5802350"/>
            <a:ext cx="33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Fig 5. Pic showing KP Installed</a:t>
            </a:r>
            <a:endParaRPr sz="9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Nunito"/>
                <a:ea typeface="Nunito"/>
                <a:cs typeface="Nunito"/>
                <a:sym typeface="Nunito"/>
              </a:rPr>
              <a:t>Modem Configuration and First refilling</a:t>
            </a:r>
            <a:endParaRPr>
              <a:latin typeface="Nunito"/>
              <a:ea typeface="Nunito"/>
              <a:cs typeface="Nunito"/>
              <a:sym typeface="Nunito"/>
            </a:endParaRPr>
          </a:p>
        </p:txBody>
      </p:sp>
      <p:sp>
        <p:nvSpPr>
          <p:cNvPr id="227" name="Google Shape;227;p25"/>
          <p:cNvSpPr txBox="1"/>
          <p:nvPr>
            <p:ph idx="1" type="subTitle"/>
          </p:nvPr>
        </p:nvSpPr>
        <p:spPr>
          <a:xfrm>
            <a:off x="436600" y="1133150"/>
            <a:ext cx="7232700" cy="48519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On 14</a:t>
            </a:r>
            <a:r>
              <a:rPr baseline="30000" lang="en-US" sz="1400"/>
              <a:t>th </a:t>
            </a:r>
            <a:r>
              <a:rPr lang="en-US" sz="1400"/>
              <a:t>June in the evening, With all hopes that Airtel Rwanda sim card could work since airtel Kenya sim card was working, we tried everything possible to ensure it responds positively to no success.</a:t>
            </a:r>
            <a:endParaRPr sz="1400"/>
          </a:p>
          <a:p>
            <a:pPr indent="-317500" lvl="0" marL="457200" rtl="0" algn="l">
              <a:lnSpc>
                <a:spcPct val="115000"/>
              </a:lnSpc>
              <a:spcBef>
                <a:spcPts val="0"/>
              </a:spcBef>
              <a:spcAft>
                <a:spcPts val="0"/>
              </a:spcAft>
              <a:buSzPts val="1400"/>
              <a:buChar char="●"/>
            </a:pPr>
            <a:r>
              <a:rPr lang="en-US" sz="1400"/>
              <a:t>On 15</a:t>
            </a:r>
            <a:r>
              <a:rPr baseline="30000" lang="en-US" sz="1400"/>
              <a:t>th</a:t>
            </a:r>
            <a:r>
              <a:rPr lang="en-US" sz="1400"/>
              <a:t> June we uploaded the latest firmware and tried again to configure the modem using the Airtel Rwanda, but there was no response.</a:t>
            </a:r>
            <a:endParaRPr sz="1400"/>
          </a:p>
          <a:p>
            <a:pPr indent="-317500" lvl="0" marL="457200" rtl="0" algn="l">
              <a:lnSpc>
                <a:spcPct val="115000"/>
              </a:lnSpc>
              <a:spcBef>
                <a:spcPts val="0"/>
              </a:spcBef>
              <a:spcAft>
                <a:spcPts val="0"/>
              </a:spcAft>
              <a:buSzPts val="1400"/>
              <a:buChar char="●"/>
            </a:pPr>
            <a:r>
              <a:rPr lang="en-US" sz="1400"/>
              <a:t>In the morning of 16</a:t>
            </a:r>
            <a:r>
              <a:rPr baseline="30000" lang="en-US" sz="1400"/>
              <a:t>th</a:t>
            </a:r>
            <a:r>
              <a:rPr lang="en-US" sz="1400"/>
              <a:t> June, we managed to configure the modem using the MTN Rwanda sim card, made it the primary sim card and disabled outsim switch. </a:t>
            </a:r>
            <a:endParaRPr sz="1400"/>
          </a:p>
          <a:p>
            <a:pPr indent="-317500" lvl="0" marL="457200" rtl="0" algn="l">
              <a:lnSpc>
                <a:spcPct val="115000"/>
              </a:lnSpc>
              <a:spcBef>
                <a:spcPts val="0"/>
              </a:spcBef>
              <a:spcAft>
                <a:spcPts val="0"/>
              </a:spcAft>
              <a:buSzPts val="1400"/>
              <a:buChar char="●"/>
            </a:pPr>
            <a:r>
              <a:rPr lang="en-US" sz="1400"/>
              <a:t>The software engineer upgraded the KP to Prod-rw Server.</a:t>
            </a:r>
            <a:endParaRPr sz="1400"/>
          </a:p>
          <a:p>
            <a:pPr indent="-317500" lvl="0" marL="457200" rtl="0" algn="l">
              <a:lnSpc>
                <a:spcPct val="115000"/>
              </a:lnSpc>
              <a:spcBef>
                <a:spcPts val="0"/>
              </a:spcBef>
              <a:spcAft>
                <a:spcPts val="0"/>
              </a:spcAft>
              <a:buSzPts val="1400"/>
              <a:buChar char="●"/>
            </a:pPr>
            <a:r>
              <a:rPr lang="en-US" sz="1400"/>
              <a:t>Late in the evening on 16</a:t>
            </a:r>
            <a:r>
              <a:rPr baseline="30000" lang="en-US" sz="1400"/>
              <a:t>th</a:t>
            </a:r>
            <a:r>
              <a:rPr lang="en-US" sz="1400"/>
              <a:t> June we refilled the KP with 250L using the Mini STS.</a:t>
            </a:r>
            <a:endParaRPr sz="1400"/>
          </a:p>
          <a:p>
            <a:pPr indent="0" lvl="0" marL="0" rtl="0" algn="l">
              <a:spcBef>
                <a:spcPts val="1200"/>
              </a:spcBef>
              <a:spcAft>
                <a:spcPts val="0"/>
              </a:spcAft>
              <a:buNone/>
            </a:pPr>
            <a:r>
              <a:t/>
            </a:r>
            <a:endParaRPr/>
          </a:p>
          <a:p>
            <a:pPr indent="0" lvl="0" marL="0" rtl="0" algn="l">
              <a:spcBef>
                <a:spcPts val="1000"/>
              </a:spcBef>
              <a:spcAft>
                <a:spcPts val="0"/>
              </a:spcAft>
              <a:buNone/>
            </a:pPr>
            <a:r>
              <a:rPr lang="en-US" sz="1400" u="sng">
                <a:solidFill>
                  <a:schemeClr val="hlink"/>
                </a:solidFill>
                <a:hlinkClick r:id="rId3"/>
              </a:rPr>
              <a:t>Fueling Video Link</a:t>
            </a:r>
            <a:endParaRPr sz="1400"/>
          </a:p>
        </p:txBody>
      </p:sp>
      <p:sp>
        <p:nvSpPr>
          <p:cNvPr id="228" name="Google Shape;22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p25"/>
          <p:cNvPicPr preferRelativeResize="0"/>
          <p:nvPr/>
        </p:nvPicPr>
        <p:blipFill>
          <a:blip r:embed="rId4">
            <a:alphaModFix/>
          </a:blip>
          <a:stretch>
            <a:fillRect/>
          </a:stretch>
        </p:blipFill>
        <p:spPr>
          <a:xfrm>
            <a:off x="7971075" y="3897050"/>
            <a:ext cx="3531177" cy="2281098"/>
          </a:xfrm>
          <a:prstGeom prst="rect">
            <a:avLst/>
          </a:prstGeom>
          <a:noFill/>
          <a:ln>
            <a:noFill/>
          </a:ln>
        </p:spPr>
      </p:pic>
      <p:pic>
        <p:nvPicPr>
          <p:cNvPr id="230" name="Google Shape;230;p25"/>
          <p:cNvPicPr preferRelativeResize="0"/>
          <p:nvPr/>
        </p:nvPicPr>
        <p:blipFill>
          <a:blip r:embed="rId5">
            <a:alphaModFix/>
          </a:blip>
          <a:stretch>
            <a:fillRect/>
          </a:stretch>
        </p:blipFill>
        <p:spPr>
          <a:xfrm>
            <a:off x="7971075" y="1364425"/>
            <a:ext cx="3531176" cy="2281100"/>
          </a:xfrm>
          <a:prstGeom prst="rect">
            <a:avLst/>
          </a:prstGeom>
          <a:noFill/>
          <a:ln>
            <a:noFill/>
          </a:ln>
        </p:spPr>
      </p:pic>
      <p:sp>
        <p:nvSpPr>
          <p:cNvPr id="231" name="Google Shape;231;p25"/>
          <p:cNvSpPr txBox="1"/>
          <p:nvPr/>
        </p:nvSpPr>
        <p:spPr>
          <a:xfrm>
            <a:off x="8203550" y="3573950"/>
            <a:ext cx="33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Fig 6. Pic showing Ethanol delivered by Kepharma Limited</a:t>
            </a:r>
            <a:endParaRPr sz="900">
              <a:latin typeface="Nunito SemiBold"/>
              <a:ea typeface="Nunito SemiBold"/>
              <a:cs typeface="Nunito SemiBold"/>
              <a:sym typeface="Nunito SemiBold"/>
            </a:endParaRPr>
          </a:p>
        </p:txBody>
      </p:sp>
      <p:sp>
        <p:nvSpPr>
          <p:cNvPr id="232" name="Google Shape;232;p25"/>
          <p:cNvSpPr txBox="1"/>
          <p:nvPr/>
        </p:nvSpPr>
        <p:spPr>
          <a:xfrm>
            <a:off x="8312175" y="6077825"/>
            <a:ext cx="338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Fig 7. Pic showing Mini STS</a:t>
            </a:r>
            <a:endParaRPr sz="9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latin typeface="Nunito"/>
                <a:ea typeface="Nunito"/>
                <a:cs typeface="Nunito"/>
                <a:sym typeface="Nunito"/>
              </a:rPr>
              <a:t>Performance Monitoring</a:t>
            </a:r>
            <a:endParaRPr sz="3000">
              <a:latin typeface="Nunito"/>
              <a:ea typeface="Nunito"/>
              <a:cs typeface="Nunito"/>
              <a:sym typeface="Nunito"/>
            </a:endParaRPr>
          </a:p>
        </p:txBody>
      </p:sp>
      <p:sp>
        <p:nvSpPr>
          <p:cNvPr id="239" name="Google Shape;239;p26"/>
          <p:cNvSpPr txBox="1"/>
          <p:nvPr>
            <p:ph idx="1" type="subTitle"/>
          </p:nvPr>
        </p:nvSpPr>
        <p:spPr>
          <a:xfrm>
            <a:off x="458725" y="1704000"/>
            <a:ext cx="5664300" cy="44805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Clr>
                <a:srgbClr val="000000"/>
              </a:buClr>
              <a:buSzPts val="1400"/>
              <a:buChar char="●"/>
            </a:pPr>
            <a:r>
              <a:rPr lang="en-US" sz="1400">
                <a:solidFill>
                  <a:srgbClr val="000000"/>
                </a:solidFill>
              </a:rPr>
              <a:t>17</a:t>
            </a:r>
            <a:r>
              <a:rPr baseline="30000" lang="en-US" sz="1400">
                <a:solidFill>
                  <a:srgbClr val="000000"/>
                </a:solidFill>
              </a:rPr>
              <a:t>th</a:t>
            </a:r>
            <a:r>
              <a:rPr lang="en-US" sz="1400">
                <a:solidFill>
                  <a:srgbClr val="000000"/>
                </a:solidFill>
              </a:rPr>
              <a:t> June 2021, we managed to do calibration using the canisters which we registered as Rwanda calibration canisters.</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US" sz="1400">
                <a:solidFill>
                  <a:srgbClr val="000000"/>
                </a:solidFill>
              </a:rPr>
              <a:t>We performed a number of canister refills. The main aim of this was to ensure the performance of the KP was fine. </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US" sz="1400">
                <a:solidFill>
                  <a:srgbClr val="000000"/>
                </a:solidFill>
              </a:rPr>
              <a:t>We were able to monitor the flow rate, TL, leakage and the performance of all KP parts like Dispense valve, flow meter, Pump, Tank Sensor, Smart valve dock, etc.</a:t>
            </a:r>
            <a:endParaRPr sz="1400">
              <a:solidFill>
                <a:srgbClr val="000000"/>
              </a:solidFill>
            </a:endParaRPr>
          </a:p>
          <a:p>
            <a:pPr indent="-317500" lvl="0" marL="457200" rtl="0" algn="l">
              <a:lnSpc>
                <a:spcPct val="115000"/>
              </a:lnSpc>
              <a:spcBef>
                <a:spcPts val="0"/>
              </a:spcBef>
              <a:spcAft>
                <a:spcPts val="0"/>
              </a:spcAft>
              <a:buClr>
                <a:srgbClr val="000000"/>
              </a:buClr>
              <a:buSzPts val="1400"/>
              <a:buChar char="●"/>
            </a:pPr>
            <a:r>
              <a:rPr lang="en-US" sz="1400">
                <a:solidFill>
                  <a:srgbClr val="000000"/>
                </a:solidFill>
              </a:rPr>
              <a:t>Submitted the commissioning form after ensuring the KP was ready for the customers</a:t>
            </a:r>
            <a:endParaRPr sz="1400">
              <a:solidFill>
                <a:srgbClr val="000000"/>
              </a:solidFill>
            </a:endParaRPr>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spcBef>
                <a:spcPts val="1200"/>
              </a:spcBef>
              <a:spcAft>
                <a:spcPts val="0"/>
              </a:spcAft>
              <a:buNone/>
            </a:pPr>
            <a:r>
              <a:t/>
            </a:r>
            <a:endParaRPr sz="1400"/>
          </a:p>
        </p:txBody>
      </p:sp>
      <p:sp>
        <p:nvSpPr>
          <p:cNvPr id="240" name="Google Shape;24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1" name="Google Shape;241;p26"/>
          <p:cNvSpPr/>
          <p:nvPr/>
        </p:nvSpPr>
        <p:spPr>
          <a:xfrm>
            <a:off x="475400" y="1137600"/>
            <a:ext cx="5664300" cy="443700"/>
          </a:xfrm>
          <a:prstGeom prst="homePlate">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a:solidFill>
                  <a:srgbClr val="FFFFFF"/>
                </a:solidFill>
                <a:latin typeface="Nunito"/>
                <a:ea typeface="Nunito"/>
                <a:cs typeface="Nunito"/>
                <a:sym typeface="Nunito"/>
              </a:rPr>
              <a:t>Calibration &amp; Commissioning</a:t>
            </a:r>
            <a:endParaRPr b="1">
              <a:solidFill>
                <a:srgbClr val="FFFFFF"/>
              </a:solidFill>
              <a:latin typeface="Nunito"/>
              <a:ea typeface="Nunito"/>
              <a:cs typeface="Nunito"/>
              <a:sym typeface="Nunito"/>
            </a:endParaRPr>
          </a:p>
        </p:txBody>
      </p:sp>
      <p:sp>
        <p:nvSpPr>
          <p:cNvPr id="242" name="Google Shape;242;p26"/>
          <p:cNvSpPr/>
          <p:nvPr/>
        </p:nvSpPr>
        <p:spPr>
          <a:xfrm>
            <a:off x="6199175" y="1137600"/>
            <a:ext cx="5664300" cy="443700"/>
          </a:xfrm>
          <a:prstGeom prst="chevron">
            <a:avLst>
              <a:gd fmla="val 50000" name="adj"/>
            </a:avLst>
          </a:prstGeom>
          <a:solidFill>
            <a:srgbClr val="3C4043"/>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a:solidFill>
                  <a:srgbClr val="FFFFFF"/>
                </a:solidFill>
                <a:latin typeface="Nunito"/>
                <a:ea typeface="Nunito"/>
                <a:cs typeface="Nunito"/>
                <a:sym typeface="Nunito"/>
              </a:rPr>
              <a:t>Demonstrations</a:t>
            </a:r>
            <a:endParaRPr b="1">
              <a:solidFill>
                <a:srgbClr val="FFFFFF"/>
              </a:solidFill>
              <a:latin typeface="Nunito"/>
              <a:ea typeface="Nunito"/>
              <a:cs typeface="Nunito"/>
              <a:sym typeface="Nunito"/>
            </a:endParaRPr>
          </a:p>
        </p:txBody>
      </p:sp>
      <p:sp>
        <p:nvSpPr>
          <p:cNvPr id="243" name="Google Shape;243;p26"/>
          <p:cNvSpPr txBox="1"/>
          <p:nvPr>
            <p:ph idx="1" type="subTitle"/>
          </p:nvPr>
        </p:nvSpPr>
        <p:spPr>
          <a:xfrm>
            <a:off x="6139700" y="1750863"/>
            <a:ext cx="5664300" cy="44805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Char char="●"/>
            </a:pPr>
            <a:r>
              <a:rPr lang="en-US" sz="1400"/>
              <a:t>On 18</a:t>
            </a:r>
            <a:r>
              <a:rPr baseline="30000" lang="en-US" sz="1400"/>
              <a:t>th</a:t>
            </a:r>
            <a:r>
              <a:rPr lang="en-US" sz="1400"/>
              <a:t> June 2021, I demonstrated to 3 staff members (Noella, Honorine and Doreen) on how to buy the cooker, fuel and how to use the Koko Cooker. </a:t>
            </a:r>
            <a:endParaRPr sz="1400"/>
          </a:p>
          <a:p>
            <a:pPr indent="-317500" lvl="0" marL="457200" rtl="0" algn="l">
              <a:lnSpc>
                <a:spcPct val="115000"/>
              </a:lnSpc>
              <a:spcBef>
                <a:spcPts val="0"/>
              </a:spcBef>
              <a:spcAft>
                <a:spcPts val="0"/>
              </a:spcAft>
              <a:buSzPts val="1400"/>
              <a:buChar char="●"/>
            </a:pPr>
            <a:r>
              <a:rPr lang="en-US" sz="1400"/>
              <a:t>They later on shared the same knowledge to other staff members from Dalberg. </a:t>
            </a:r>
            <a:endParaRPr sz="1400"/>
          </a:p>
          <a:p>
            <a:pPr indent="0" lvl="0" marL="0" rtl="0" algn="l">
              <a:lnSpc>
                <a:spcPct val="115000"/>
              </a:lnSpc>
              <a:spcBef>
                <a:spcPts val="1200"/>
              </a:spcBef>
              <a:spcAft>
                <a:spcPts val="1200"/>
              </a:spcAft>
              <a:buNone/>
            </a:pPr>
            <a:r>
              <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15000"/>
              </a:lnSpc>
              <a:spcBef>
                <a:spcPts val="1200"/>
              </a:spcBef>
              <a:spcAft>
                <a:spcPts val="1200"/>
              </a:spcAft>
              <a:buClr>
                <a:schemeClr val="dk1"/>
              </a:buClr>
              <a:buSzPts val="1100"/>
              <a:buFont typeface="Arial"/>
              <a:buNone/>
            </a:pPr>
            <a:r>
              <a:rPr lang="en-US" sz="3055">
                <a:latin typeface="Nunito"/>
                <a:ea typeface="Nunito"/>
                <a:cs typeface="Nunito"/>
                <a:sym typeface="Nunito"/>
              </a:rPr>
              <a:t>Other Pics</a:t>
            </a:r>
            <a:endParaRPr sz="4500">
              <a:latin typeface="Nunito"/>
              <a:ea typeface="Nunito"/>
              <a:cs typeface="Nunito"/>
              <a:sym typeface="Nunito"/>
            </a:endParaRPr>
          </a:p>
        </p:txBody>
      </p:sp>
      <p:sp>
        <p:nvSpPr>
          <p:cNvPr id="250" name="Google Shape;25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1" name="Google Shape;251;p27"/>
          <p:cNvPicPr preferRelativeResize="0"/>
          <p:nvPr/>
        </p:nvPicPr>
        <p:blipFill>
          <a:blip r:embed="rId3">
            <a:alphaModFix/>
          </a:blip>
          <a:stretch>
            <a:fillRect/>
          </a:stretch>
        </p:blipFill>
        <p:spPr>
          <a:xfrm>
            <a:off x="330550" y="1079109"/>
            <a:ext cx="2583674" cy="3323616"/>
          </a:xfrm>
          <a:prstGeom prst="rect">
            <a:avLst/>
          </a:prstGeom>
          <a:noFill/>
          <a:ln>
            <a:noFill/>
          </a:ln>
        </p:spPr>
      </p:pic>
      <p:sp>
        <p:nvSpPr>
          <p:cNvPr id="252" name="Google Shape;252;p27"/>
          <p:cNvSpPr txBox="1"/>
          <p:nvPr/>
        </p:nvSpPr>
        <p:spPr>
          <a:xfrm>
            <a:off x="296838" y="4402725"/>
            <a:ext cx="26511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800">
                <a:solidFill>
                  <a:schemeClr val="dk1"/>
                </a:solidFill>
                <a:latin typeface="Nunito"/>
                <a:ea typeface="Nunito"/>
                <a:cs typeface="Nunito"/>
                <a:sym typeface="Nunito"/>
              </a:rPr>
              <a:t>Fig 8. Honorine standing close to Cookers display</a:t>
            </a:r>
            <a:endParaRPr sz="800">
              <a:latin typeface="Nunito"/>
              <a:ea typeface="Nunito"/>
              <a:cs typeface="Nunito"/>
              <a:sym typeface="Nunito"/>
            </a:endParaRPr>
          </a:p>
        </p:txBody>
      </p:sp>
      <p:pic>
        <p:nvPicPr>
          <p:cNvPr id="253" name="Google Shape;253;p27"/>
          <p:cNvPicPr preferRelativeResize="0"/>
          <p:nvPr/>
        </p:nvPicPr>
        <p:blipFill>
          <a:blip r:embed="rId4">
            <a:alphaModFix/>
          </a:blip>
          <a:stretch>
            <a:fillRect/>
          </a:stretch>
        </p:blipFill>
        <p:spPr>
          <a:xfrm>
            <a:off x="8044875" y="1039950"/>
            <a:ext cx="3993749" cy="3362775"/>
          </a:xfrm>
          <a:prstGeom prst="rect">
            <a:avLst/>
          </a:prstGeom>
          <a:noFill/>
          <a:ln>
            <a:noFill/>
          </a:ln>
        </p:spPr>
      </p:pic>
      <p:sp>
        <p:nvSpPr>
          <p:cNvPr id="254" name="Google Shape;254;p27"/>
          <p:cNvSpPr txBox="1"/>
          <p:nvPr/>
        </p:nvSpPr>
        <p:spPr>
          <a:xfrm>
            <a:off x="3781800" y="4402725"/>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800">
                <a:solidFill>
                  <a:schemeClr val="dk1"/>
                </a:solidFill>
                <a:latin typeface="Nunito"/>
                <a:ea typeface="Nunito"/>
                <a:cs typeface="Nunito"/>
                <a:sym typeface="Nunito"/>
              </a:rPr>
              <a:t>Fig 9. First Time using KOKO cooker cooking Chapati</a:t>
            </a:r>
            <a:endParaRPr sz="800">
              <a:latin typeface="Nunito"/>
              <a:ea typeface="Nunito"/>
              <a:cs typeface="Nunito"/>
              <a:sym typeface="Nunito"/>
            </a:endParaRPr>
          </a:p>
        </p:txBody>
      </p:sp>
      <p:sp>
        <p:nvSpPr>
          <p:cNvPr id="255" name="Google Shape;255;p27"/>
          <p:cNvSpPr txBox="1"/>
          <p:nvPr/>
        </p:nvSpPr>
        <p:spPr>
          <a:xfrm>
            <a:off x="8584313" y="4402725"/>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800">
                <a:solidFill>
                  <a:schemeClr val="dk1"/>
                </a:solidFill>
                <a:latin typeface="Nunito"/>
                <a:ea typeface="Nunito"/>
                <a:cs typeface="Nunito"/>
                <a:sym typeface="Nunito"/>
              </a:rPr>
              <a:t>Fig 10. From Left </a:t>
            </a:r>
            <a:r>
              <a:rPr lang="en-US" sz="800">
                <a:solidFill>
                  <a:schemeClr val="dk1"/>
                </a:solidFill>
                <a:latin typeface="Nunito"/>
                <a:ea typeface="Nunito"/>
                <a:cs typeface="Nunito"/>
                <a:sym typeface="Nunito"/>
              </a:rPr>
              <a:t>Doreen, Honorine, Omusina and Noella</a:t>
            </a:r>
            <a:endParaRPr sz="800">
              <a:latin typeface="Nunito"/>
              <a:ea typeface="Nunito"/>
              <a:cs typeface="Nunito"/>
              <a:sym typeface="Nunito"/>
            </a:endParaRPr>
          </a:p>
        </p:txBody>
      </p:sp>
      <p:pic>
        <p:nvPicPr>
          <p:cNvPr id="256" name="Google Shape;256;p27"/>
          <p:cNvPicPr preferRelativeResize="0"/>
          <p:nvPr/>
        </p:nvPicPr>
        <p:blipFill>
          <a:blip r:embed="rId5">
            <a:alphaModFix/>
          </a:blip>
          <a:stretch>
            <a:fillRect/>
          </a:stretch>
        </p:blipFill>
        <p:spPr>
          <a:xfrm>
            <a:off x="3209575" y="1079100"/>
            <a:ext cx="4652725" cy="332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Nunito"/>
                <a:ea typeface="Nunito"/>
                <a:cs typeface="Nunito"/>
                <a:sym typeface="Nunito"/>
              </a:rPr>
              <a:t>Thank you -</a:t>
            </a:r>
            <a:r>
              <a:rPr lang="en-US">
                <a:latin typeface="Nunito"/>
                <a:ea typeface="Nunito"/>
                <a:cs typeface="Nunito"/>
                <a:sym typeface="Nunito"/>
              </a:rPr>
              <a:t>Murakoze</a:t>
            </a:r>
            <a:endParaRPr>
              <a:latin typeface="Nunito"/>
              <a:ea typeface="Nunito"/>
              <a:cs typeface="Nunito"/>
              <a:sym typeface="Nunito"/>
            </a:endParaRPr>
          </a:p>
        </p:txBody>
      </p:sp>
      <p:sp>
        <p:nvSpPr>
          <p:cNvPr id="263" name="Google Shape;263;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t>I’d like to Thank Koko Networks as a company, for the milestone and network expansion to an exciting region of the continent</a:t>
            </a:r>
            <a:endParaRPr sz="1400"/>
          </a:p>
          <a:p>
            <a:pPr indent="0" lvl="0" marL="0" rtl="0" algn="l">
              <a:lnSpc>
                <a:spcPct val="115000"/>
              </a:lnSpc>
              <a:spcBef>
                <a:spcPts val="1200"/>
              </a:spcBef>
              <a:spcAft>
                <a:spcPts val="0"/>
              </a:spcAft>
              <a:buClr>
                <a:schemeClr val="dk1"/>
              </a:buClr>
              <a:buSzPts val="1100"/>
              <a:buFont typeface="Arial"/>
              <a:buNone/>
            </a:pPr>
            <a:r>
              <a:rPr lang="en-US" sz="1400"/>
              <a:t>I appreciate the following colleagues for the support they offered when we needed them most to ensure the project become successful.</a:t>
            </a:r>
            <a:endParaRPr sz="1400"/>
          </a:p>
          <a:p>
            <a:pPr indent="0" lvl="0" marL="0" rtl="0" algn="l">
              <a:lnSpc>
                <a:spcPct val="115000"/>
              </a:lnSpc>
              <a:spcBef>
                <a:spcPts val="1200"/>
              </a:spcBef>
              <a:spcAft>
                <a:spcPts val="0"/>
              </a:spcAft>
              <a:buClr>
                <a:schemeClr val="dk1"/>
              </a:buClr>
              <a:buSzPts val="1100"/>
              <a:buFont typeface="Arial"/>
              <a:buNone/>
            </a:pPr>
            <a:r>
              <a:rPr lang="en-US" sz="1400"/>
              <a:t>Ed, Yasin, Noella, Brian Onyando, Duke, Samuel &amp; Doreen.</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spcBef>
                <a:spcPts val="1200"/>
              </a:spcBef>
              <a:spcAft>
                <a:spcPts val="0"/>
              </a:spcAft>
              <a:buNone/>
            </a:pPr>
            <a:r>
              <a:t/>
            </a:r>
            <a:endParaRPr/>
          </a:p>
        </p:txBody>
      </p:sp>
      <p:sp>
        <p:nvSpPr>
          <p:cNvPr id="264" name="Google Shape;26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